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341" r:id="rId3"/>
    <p:sldId id="283" r:id="rId4"/>
    <p:sldId id="336" r:id="rId5"/>
    <p:sldId id="346" r:id="rId6"/>
    <p:sldId id="342" r:id="rId7"/>
    <p:sldId id="345" r:id="rId8"/>
    <p:sldId id="361" r:id="rId9"/>
    <p:sldId id="352" r:id="rId10"/>
    <p:sldId id="353" r:id="rId11"/>
    <p:sldId id="350" r:id="rId12"/>
    <p:sldId id="362" r:id="rId13"/>
    <p:sldId id="358" r:id="rId14"/>
    <p:sldId id="356" r:id="rId15"/>
    <p:sldId id="359" r:id="rId16"/>
    <p:sldId id="357" r:id="rId17"/>
    <p:sldId id="31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ZA CHIARA" initials="LC" lastIdx="2" clrIdx="0">
    <p:extLst>
      <p:ext uri="{19B8F6BF-5375-455C-9EA6-DF929625EA0E}">
        <p15:presenceInfo xmlns:p15="http://schemas.microsoft.com/office/powerpoint/2012/main" userId="LANZA CHI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E49"/>
    <a:srgbClr val="FF33CC"/>
    <a:srgbClr val="D60093"/>
    <a:srgbClr val="008000"/>
    <a:srgbClr val="0D60A3"/>
    <a:srgbClr val="005B9E"/>
    <a:srgbClr val="00589C"/>
    <a:srgbClr val="4FAA41"/>
    <a:srgbClr val="003300"/>
    <a:srgbClr val="FFD8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F652A-1BC3-4B25-B77F-E301D2D05C02}" v="98" dt="2021-01-02T16:02:02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1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8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64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79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3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90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56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23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26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51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ABA0D84-529C-48A3-AFB4-B284BB37DC10}" type="datetimeFigureOut">
              <a:rPr lang="it-IT" smtClean="0"/>
              <a:t>07/01/2021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D0FDDA-5622-454F-830B-93FFEFF065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75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20808-D358-4703-BCCC-E8C6833F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8887"/>
            <a:ext cx="9144000" cy="1166813"/>
          </a:xfrm>
        </p:spPr>
        <p:txBody>
          <a:bodyPr/>
          <a:lstStyle/>
          <a:p>
            <a:r>
              <a:rPr lang="it-IT" dirty="0"/>
              <a:t>GROUP C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C61FC3E-3850-41D9-98E5-7DDDD5341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3967164"/>
            <a:ext cx="8767860" cy="1388165"/>
          </a:xfrm>
        </p:spPr>
        <p:txBody>
          <a:bodyPr/>
          <a:lstStyle/>
          <a:p>
            <a:r>
              <a:rPr lang="it-IT"/>
              <a:t>Baldoni V., Boffa M., Fabiani F.,</a:t>
            </a:r>
          </a:p>
          <a:p>
            <a:r>
              <a:rPr lang="it-IT"/>
              <a:t>Lanza C., Ravera 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6725BF-9C48-44D5-8670-ACEDE75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1" y="479486"/>
            <a:ext cx="2495572" cy="10231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C1F894-7C5A-4C6C-A873-59F87DB6C94B}"/>
              </a:ext>
            </a:extLst>
          </p:cNvPr>
          <p:cNvSpPr txBox="1"/>
          <p:nvPr/>
        </p:nvSpPr>
        <p:spPr>
          <a:xfrm>
            <a:off x="152400" y="6581001"/>
            <a:ext cx="1219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Master course in ICT for Smart Societies – Interdisciplinary Project                                                                                                                         Supervisor </a:t>
            </a:r>
            <a:r>
              <a:rPr lang="en-GB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 Giacomo Chiesa</a:t>
            </a:r>
          </a:p>
        </p:txBody>
      </p:sp>
    </p:spTree>
    <p:extLst>
      <p:ext uri="{BB962C8B-B14F-4D97-AF65-F5344CB8AC3E}">
        <p14:creationId xmlns:p14="http://schemas.microsoft.com/office/powerpoint/2010/main" val="190242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E70F622-A07D-4721-80FE-83E7E65D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2" y="443864"/>
            <a:ext cx="1059432" cy="315346"/>
          </a:xfrm>
          <a:prstGeom prst="rect">
            <a:avLst/>
          </a:prstGeom>
        </p:spPr>
      </p:pic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F201D77F-705B-4D8E-9FB3-36C429E0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1" y="1896905"/>
            <a:ext cx="5433236" cy="4598646"/>
          </a:xfrm>
          <a:prstGeom prst="rect">
            <a:avLst/>
          </a:prstGeom>
        </p:spPr>
      </p:pic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7F68461E-B4E6-4DCF-B755-2E5EB3B34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5" y="1915986"/>
            <a:ext cx="5431273" cy="45604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B01748-0CA8-4DEF-A3ED-D3ADC6795EBB}"/>
              </a:ext>
            </a:extLst>
          </p:cNvPr>
          <p:cNvSpPr txBox="1"/>
          <p:nvPr/>
        </p:nvSpPr>
        <p:spPr>
          <a:xfrm>
            <a:off x="4746661" y="6158547"/>
            <a:ext cx="200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days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BDC7E6-2C3F-49D0-977B-D7B3D25FCDD2}"/>
              </a:ext>
            </a:extLst>
          </p:cNvPr>
          <p:cNvSpPr txBox="1"/>
          <p:nvPr/>
        </p:nvSpPr>
        <p:spPr>
          <a:xfrm>
            <a:off x="10576436" y="6158547"/>
            <a:ext cx="147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Weekends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991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6CE867-A3A1-47DD-8A56-099432FB8B40}"/>
              </a:ext>
            </a:extLst>
          </p:cNvPr>
          <p:cNvSpPr txBox="1"/>
          <p:nvPr/>
        </p:nvSpPr>
        <p:spPr>
          <a:xfrm>
            <a:off x="1628775" y="2178031"/>
            <a:ext cx="86769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</a:t>
            </a:r>
            <a:r>
              <a:rPr lang="it-IT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</a:t>
            </a: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</a:t>
            </a: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it-IT" sz="2400" dirty="0">
                <a:sym typeface="Wingdings" panose="05000000000000000000" pitchFamily="2" charset="2"/>
              </a:rPr>
              <a:t></a:t>
            </a:r>
            <a:r>
              <a:rPr lang="it-IT" sz="2400" dirty="0"/>
              <a:t> 	</a:t>
            </a:r>
            <a:r>
              <a:rPr lang="it-IT" sz="2000" dirty="0" err="1"/>
              <a:t>flexible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: </a:t>
            </a:r>
            <a:r>
              <a:rPr lang="it-IT" sz="2000" dirty="0"/>
              <a:t>no </a:t>
            </a:r>
            <a:r>
              <a:rPr lang="it-IT" sz="2000" dirty="0" err="1"/>
              <a:t>constraints</a:t>
            </a:r>
            <a:r>
              <a:rPr lang="it-IT" sz="2000" dirty="0"/>
              <a:t> on Turin </a:t>
            </a:r>
            <a:r>
              <a:rPr lang="it-IT" sz="2000" dirty="0" err="1"/>
              <a:t>nor</a:t>
            </a:r>
            <a:r>
              <a:rPr lang="it-IT" sz="2000" dirty="0"/>
              <a:t> in the </a:t>
            </a:r>
            <a:r>
              <a:rPr lang="it-IT" sz="2000" dirty="0" err="1"/>
              <a:t>period</a:t>
            </a:r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Weakness</a:t>
            </a:r>
            <a:r>
              <a:rPr lang="it-IT" sz="2400" dirty="0"/>
              <a:t> 		  	    </a:t>
            </a:r>
            <a:r>
              <a:rPr lang="it-IT" sz="2400" dirty="0">
                <a:sym typeface="Wingdings" panose="05000000000000000000" pitchFamily="2" charset="2"/>
              </a:rPr>
              <a:t> 	</a:t>
            </a:r>
            <a:r>
              <a:rPr lang="it-IT" sz="2000" dirty="0" err="1">
                <a:sym typeface="Wingdings" panose="05000000000000000000" pitchFamily="2" charset="2"/>
              </a:rPr>
              <a:t>t</a:t>
            </a:r>
            <a:r>
              <a:rPr lang="it-IT" sz="2000" dirty="0" err="1"/>
              <a:t>here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enough</a:t>
            </a:r>
            <a:r>
              <a:rPr lang="it-IT" sz="2000" dirty="0"/>
              <a:t> data for a </a:t>
            </a:r>
            <a:r>
              <a:rPr lang="it-IT" sz="2000" dirty="0" err="1"/>
              <a:t>punctual</a:t>
            </a:r>
            <a:r>
              <a:rPr lang="it-IT" sz="2000" dirty="0"/>
              <a:t> </a:t>
            </a:r>
            <a:r>
              <a:rPr lang="it-IT" sz="2000" dirty="0" err="1"/>
              <a:t>analysis</a:t>
            </a:r>
            <a:r>
              <a:rPr lang="it-IT" sz="2000" dirty="0"/>
              <a:t> </a:t>
            </a:r>
            <a:endParaRPr lang="en-GB" sz="2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D03370-454B-484E-BE4A-231E7FF2CD6A}"/>
              </a:ext>
            </a:extLst>
          </p:cNvPr>
          <p:cNvSpPr txBox="1"/>
          <p:nvPr/>
        </p:nvSpPr>
        <p:spPr>
          <a:xfrm>
            <a:off x="4747905" y="2916694"/>
            <a:ext cx="605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sz="1600" dirty="0"/>
              <a:t>Of </a:t>
            </a:r>
            <a:r>
              <a:rPr lang="it-IT" sz="1600" dirty="0" err="1"/>
              <a:t>course</a:t>
            </a:r>
            <a:r>
              <a:rPr lang="it-IT" sz="1600" dirty="0"/>
              <a:t> </a:t>
            </a:r>
            <a:r>
              <a:rPr lang="it-IT" sz="1600" dirty="0" err="1"/>
              <a:t>we</a:t>
            </a:r>
            <a:r>
              <a:rPr lang="it-IT" sz="1600" dirty="0"/>
              <a:t> know Turin so </a:t>
            </a:r>
            <a:r>
              <a:rPr lang="it-IT" sz="1600" dirty="0" err="1"/>
              <a:t>we</a:t>
            </a:r>
            <a:r>
              <a:rPr lang="it-IT" sz="1600" dirty="0"/>
              <a:t> can compare a posteriori the </a:t>
            </a:r>
            <a:r>
              <a:rPr lang="it-IT" sz="1600" dirty="0" err="1"/>
              <a:t>results</a:t>
            </a:r>
            <a:r>
              <a:rPr lang="it-IT" dirty="0"/>
              <a:t>)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6D74F9-75F2-427E-88F9-FE9087C7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9456" y="3922871"/>
            <a:ext cx="471151" cy="4711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84C0073-DF10-4771-88AF-65EC590A2E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8851" y="4876812"/>
            <a:ext cx="2280090" cy="1356360"/>
          </a:xfrm>
          <a:prstGeom prst="round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1743CB-C59B-408C-A534-74A5AB5AF207}"/>
              </a:ext>
            </a:extLst>
          </p:cNvPr>
          <p:cNvSpPr txBox="1"/>
          <p:nvPr/>
        </p:nvSpPr>
        <p:spPr>
          <a:xfrm>
            <a:off x="3898772" y="486707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i.e.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1014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/>
              <a:t>Critical Design Review (CDR)</a:t>
            </a:r>
            <a:endParaRPr lang="it-IT" sz="306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BB552AF-26ED-440A-B65B-6BB12F68F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2760091"/>
            <a:ext cx="8737850" cy="2309916"/>
          </a:xfrm>
          <a:prstGeom prst="rect">
            <a:avLst/>
          </a:prstGeom>
          <a:effectLst>
            <a:outerShdw blurRad="114300" dist="50800" dir="3000000" sx="101000" sy="101000" algn="ctr" rotWithShape="0">
              <a:srgbClr val="000000">
                <a:alpha val="4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049B7A-71E1-4652-8272-384C8B74129B}"/>
              </a:ext>
            </a:extLst>
          </p:cNvPr>
          <p:cNvSpPr txBox="1"/>
          <p:nvPr/>
        </p:nvSpPr>
        <p:spPr>
          <a:xfrm>
            <a:off x="361950" y="5394861"/>
            <a:ext cx="1146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Pre-trained Convolutional Neural Network : </a:t>
            </a:r>
            <a:r>
              <a:rPr lang="en-GB" sz="2000" b="1" dirty="0"/>
              <a:t>Inception</a:t>
            </a:r>
            <a:r>
              <a:rPr lang="en-GB" sz="2000" dirty="0"/>
              <a:t>-</a:t>
            </a:r>
            <a:r>
              <a:rPr lang="en-GB" sz="2000" b="1" dirty="0"/>
              <a:t>v3</a:t>
            </a:r>
          </a:p>
          <a:p>
            <a:pPr algn="ctr"/>
            <a:r>
              <a:rPr lang="en-GB" sz="2000" dirty="0"/>
              <a:t>a widely-used image recognition model that has been shown to attain greater than 78.1% accuracy on the </a:t>
            </a:r>
            <a:r>
              <a:rPr lang="en-GB" sz="2000" b="1" dirty="0"/>
              <a:t>ImageNet</a:t>
            </a:r>
            <a:r>
              <a:rPr lang="en-GB" sz="2000" dirty="0"/>
              <a:t> dataset.</a:t>
            </a:r>
            <a:endParaRPr lang="en-GB" sz="2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8FB4E81-31D7-4034-8606-433C1FEF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0" t="21000" b="37951"/>
          <a:stretch/>
        </p:blipFill>
        <p:spPr>
          <a:xfrm>
            <a:off x="9480639" y="2435237"/>
            <a:ext cx="1460322" cy="635013"/>
          </a:xfrm>
          <a:prstGeom prst="rect">
            <a:avLst/>
          </a:prstGeom>
          <a:effectLst>
            <a:outerShdw blurRad="114300" dist="50800" dir="3000000" sx="101000" sy="101000" algn="ctr" rotWithShape="0">
              <a:srgbClr val="000000">
                <a:alpha val="4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BD2E8E4-72AA-4CD9-B4B7-A466E97C1007}"/>
              </a:ext>
            </a:extLst>
          </p:cNvPr>
          <p:cNvSpPr txBox="1">
            <a:spLocks/>
          </p:cNvSpPr>
          <p:nvPr/>
        </p:nvSpPr>
        <p:spPr>
          <a:xfrm>
            <a:off x="3806384" y="1858367"/>
            <a:ext cx="4226805" cy="901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800" b="1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731535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/>
              <a:t>Critical Design Review (CDR)</a:t>
            </a:r>
            <a:endParaRPr lang="it-IT" sz="306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5C6F09A-FC07-4EE3-9856-DAA0EF13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8" t="6441"/>
          <a:stretch/>
        </p:blipFill>
        <p:spPr>
          <a:xfrm>
            <a:off x="6499013" y="2213367"/>
            <a:ext cx="4643920" cy="39765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9510C1-7009-4D9F-9289-2F5797689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10711" r="50851" b="397"/>
          <a:stretch/>
        </p:blipFill>
        <p:spPr>
          <a:xfrm>
            <a:off x="944916" y="2203093"/>
            <a:ext cx="4643920" cy="40149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F3465B-E19C-4447-A626-AE241578C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48882" b="90615"/>
          <a:stretch/>
        </p:blipFill>
        <p:spPr>
          <a:xfrm>
            <a:off x="829933" y="1838164"/>
            <a:ext cx="4643920" cy="4602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8B911FE-2554-4813-ADA1-C72CC7C626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1" r="47729" b="91960"/>
          <a:stretch/>
        </p:blipFill>
        <p:spPr>
          <a:xfrm>
            <a:off x="6278093" y="1867952"/>
            <a:ext cx="4753644" cy="4006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6E89478-FFC5-4D18-B73F-F29D21287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63609" y="2187959"/>
            <a:ext cx="325220" cy="397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E122865-A5BB-4237-AED6-E595AAD5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175919" y="2212131"/>
            <a:ext cx="325220" cy="39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/>
              <a:t>Critical Design Review (CDR)</a:t>
            </a:r>
            <a:endParaRPr lang="it-IT" sz="306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EDFF8C52-8A2D-4A11-B8E0-05FFD199F0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4" r="1" b="6249"/>
          <a:stretch/>
        </p:blipFill>
        <p:spPr>
          <a:xfrm>
            <a:off x="6277511" y="1865501"/>
            <a:ext cx="4921020" cy="45707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F3465B-E19C-4447-A626-AE241578C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8" r="48882" b="6249"/>
          <a:stretch/>
        </p:blipFill>
        <p:spPr>
          <a:xfrm>
            <a:off x="993469" y="1838163"/>
            <a:ext cx="4480384" cy="45980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30C2BF-620D-44FB-86D6-BDF4E0AD0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10711" r="91534" b="397"/>
          <a:stretch/>
        </p:blipFill>
        <p:spPr>
          <a:xfrm>
            <a:off x="6215867" y="2213367"/>
            <a:ext cx="233916" cy="401499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8478981-B985-4E6F-A99E-7D1ADDA30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42343" y="2198592"/>
            <a:ext cx="325220" cy="39765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E7A7363-F16A-450B-807B-0CDCFAB37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167452" y="2231241"/>
            <a:ext cx="325220" cy="39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/>
              <a:t>Critical Design Review (CDR)</a:t>
            </a:r>
            <a:endParaRPr lang="it-IT" sz="306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B379D46B-F37A-4386-B98A-274F793ED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5" b="6915"/>
          <a:stretch/>
        </p:blipFill>
        <p:spPr>
          <a:xfrm>
            <a:off x="6298359" y="1861510"/>
            <a:ext cx="4900171" cy="47447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93F18C5-574A-4616-83B7-3F22328BE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4" r="48781" b="6915"/>
          <a:stretch/>
        </p:blipFill>
        <p:spPr>
          <a:xfrm>
            <a:off x="993469" y="1817597"/>
            <a:ext cx="4480383" cy="47886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B7A1837-768C-46B1-BAD8-55EC13287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10711" r="91534" b="397"/>
          <a:stretch/>
        </p:blipFill>
        <p:spPr>
          <a:xfrm>
            <a:off x="675823" y="2204443"/>
            <a:ext cx="233916" cy="401499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4AB4B3A-FC68-413E-AC25-27985CF29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42343" y="2198592"/>
            <a:ext cx="325220" cy="397656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4AE79E-A512-4982-A1BC-FD0DF81224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2" t="6441" r="47553"/>
          <a:stretch/>
        </p:blipFill>
        <p:spPr>
          <a:xfrm>
            <a:off x="6173959" y="2229414"/>
            <a:ext cx="325220" cy="39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2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/>
              <a:t>Critical Design Review (CDR)</a:t>
            </a:r>
            <a:endParaRPr lang="it-IT" sz="306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CCF7F3-0A22-4C24-AA2F-F12F9243C930}"/>
              </a:ext>
            </a:extLst>
          </p:cNvPr>
          <p:cNvSpPr txBox="1"/>
          <p:nvPr/>
        </p:nvSpPr>
        <p:spPr>
          <a:xfrm>
            <a:off x="1499987" y="2560771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990AAA5D-F4BE-48C0-8344-EFFC76AF2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74424"/>
              </p:ext>
            </p:extLst>
          </p:nvPr>
        </p:nvGraphicFramePr>
        <p:xfrm>
          <a:off x="1846245" y="2024018"/>
          <a:ext cx="8582026" cy="39269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79202">
                  <a:extLst>
                    <a:ext uri="{9D8B030D-6E8A-4147-A177-3AD203B41FA5}">
                      <a16:colId xmlns:a16="http://schemas.microsoft.com/office/drawing/2014/main" val="2539081329"/>
                    </a:ext>
                  </a:extLst>
                </a:gridCol>
                <a:gridCol w="4602824">
                  <a:extLst>
                    <a:ext uri="{9D8B030D-6E8A-4147-A177-3AD203B41FA5}">
                      <a16:colId xmlns:a16="http://schemas.microsoft.com/office/drawing/2014/main" val="2503661272"/>
                    </a:ext>
                  </a:extLst>
                </a:gridCol>
              </a:tblGrid>
              <a:tr h="463259">
                <a:tc gridSpan="2"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PRIMARY CLASSES</a:t>
                      </a:r>
                      <a:endParaRPr lang="en-GB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8767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Food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Religion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147726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r>
                        <a:rPr lang="it-IT" dirty="0"/>
                        <a:t>Natural view and flora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81562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r>
                        <a:rPr lang="it-IT" dirty="0"/>
                        <a:t>Animals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Entertainment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905909"/>
                  </a:ext>
                </a:extLst>
              </a:tr>
              <a:tr h="782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Shopping/shops/clothing and merchandising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Palaces/historical monuments/cultural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37893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Facilities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1409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r>
                        <a:rPr lang="en-GB" dirty="0"/>
                        <a:t>Urban 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People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79909"/>
                  </a:ext>
                </a:extLst>
              </a:tr>
              <a:tr h="446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Exhibits/sculptures/Museums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Objects/miscellaneous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10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00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/>
              <a:t>GANTT</a:t>
            </a:r>
            <a:endParaRPr lang="it-IT" sz="4000" b="1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E9D9119-DED5-458A-9856-A2342922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29" y="1944924"/>
            <a:ext cx="9017871" cy="45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754038-A979-4FC4-9D65-F02459D9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7" y="2647950"/>
            <a:ext cx="9858375" cy="1356360"/>
          </a:xfrm>
        </p:spPr>
        <p:txBody>
          <a:bodyPr>
            <a:normAutofit/>
          </a:bodyPr>
          <a:lstStyle/>
          <a:p>
            <a:pPr algn="ctr"/>
            <a:r>
              <a:rPr lang="it-IT" sz="5400" b="1"/>
              <a:t>THANK YOU</a:t>
            </a:r>
            <a:br>
              <a:rPr lang="it-IT" sz="5400" b="1"/>
            </a:br>
            <a:r>
              <a:rPr lang="it-IT" sz="2800"/>
              <a:t>for the attention</a:t>
            </a:r>
            <a:endParaRPr lang="it-IT" sz="5400"/>
          </a:p>
        </p:txBody>
      </p:sp>
    </p:spTree>
    <p:extLst>
      <p:ext uri="{BB962C8B-B14F-4D97-AF65-F5344CB8AC3E}">
        <p14:creationId xmlns:p14="http://schemas.microsoft.com/office/powerpoint/2010/main" val="14293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B3C1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B3C1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86725BF-9C48-44D5-8670-ACEDE75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1" y="479486"/>
            <a:ext cx="2495572" cy="10231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C1F894-7C5A-4C6C-A873-59F87DB6C94B}"/>
              </a:ext>
            </a:extLst>
          </p:cNvPr>
          <p:cNvSpPr txBox="1"/>
          <p:nvPr/>
        </p:nvSpPr>
        <p:spPr>
          <a:xfrm>
            <a:off x="152400" y="6581001"/>
            <a:ext cx="1219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Master course in ICT for Smart Societies – Interdisciplinary Project                                                                                                                         Supervisor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Giacomo Chiesa</a:t>
            </a:r>
          </a:p>
        </p:txBody>
      </p:sp>
      <p:pic>
        <p:nvPicPr>
          <p:cNvPr id="8" name="Immagine 7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19666C2F-F510-4429-93AE-3E52B257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67" y="963118"/>
            <a:ext cx="3260333" cy="470831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9920808-D358-4703-BCCC-E8C6833F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8887"/>
            <a:ext cx="9144000" cy="1166813"/>
          </a:xfrm>
        </p:spPr>
        <p:txBody>
          <a:bodyPr>
            <a:noAutofit/>
          </a:bodyPr>
          <a:lstStyle/>
          <a:p>
            <a:r>
              <a:rPr lang="en-US" sz="4400" b="1" dirty="0"/>
              <a:t>Effect of urbanistic action </a:t>
            </a:r>
            <a:br>
              <a:rPr lang="en-US" sz="4400" b="1" dirty="0"/>
            </a:br>
            <a:r>
              <a:rPr lang="en-US" sz="4400" b="1" dirty="0"/>
              <a:t>on social perspective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57296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1E5EA0F2-D174-43C1-920C-0285EC274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/>
          <a:stretch/>
        </p:blipFill>
        <p:spPr>
          <a:xfrm>
            <a:off x="895350" y="1865232"/>
            <a:ext cx="10401300" cy="4514821"/>
          </a:xfrm>
        </p:spPr>
      </p:pic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F1B0526-34E2-410F-873C-9B13ED6048C5}"/>
              </a:ext>
            </a:extLst>
          </p:cNvPr>
          <p:cNvSpPr/>
          <p:nvPr/>
        </p:nvSpPr>
        <p:spPr>
          <a:xfrm>
            <a:off x="11414654" y="6337756"/>
            <a:ext cx="245534" cy="215444"/>
          </a:xfrm>
          <a:prstGeom prst="roundRect">
            <a:avLst/>
          </a:prstGeom>
          <a:solidFill>
            <a:srgbClr val="EA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</a:t>
            </a:r>
            <a:endParaRPr lang="it-IT" sz="90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5D6AA3E7-DE98-46B2-B568-AD5F31379951}"/>
              </a:ext>
            </a:extLst>
          </p:cNvPr>
          <p:cNvSpPr/>
          <p:nvPr/>
        </p:nvSpPr>
        <p:spPr>
          <a:xfrm>
            <a:off x="2173258" y="4227420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9" name="Tabella 8">
            <a:extLst>
              <a:ext uri="{FF2B5EF4-FFF2-40B4-BE49-F238E27FC236}">
                <a16:creationId xmlns:a16="http://schemas.microsoft.com/office/drawing/2014/main" id="{22E9033C-EB4F-4821-A42D-1767106FE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11213"/>
              </p:ext>
            </p:extLst>
          </p:nvPr>
        </p:nvGraphicFramePr>
        <p:xfrm>
          <a:off x="10588095" y="5379154"/>
          <a:ext cx="826559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59">
                  <a:extLst>
                    <a:ext uri="{9D8B030D-6E8A-4147-A177-3AD203B41FA5}">
                      <a16:colId xmlns:a16="http://schemas.microsoft.com/office/drawing/2014/main" val="17462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Chiara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54701"/>
                  </a:ext>
                </a:extLst>
              </a:tr>
              <a:tr h="190202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Arianna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045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Matteo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73961"/>
                  </a:ext>
                </a:extLst>
              </a:tr>
              <a:tr h="165946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Vincenzo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91410"/>
                  </a:ext>
                </a:extLst>
              </a:tr>
              <a:tr h="165946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Federico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39408"/>
                  </a:ext>
                </a:extLst>
              </a:tr>
            </a:tbl>
          </a:graphicData>
        </a:graphic>
      </p:graphicFrame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CB5B5A17-2073-413D-89AD-64EACA972F5B}"/>
              </a:ext>
            </a:extLst>
          </p:cNvPr>
          <p:cNvSpPr/>
          <p:nvPr/>
        </p:nvSpPr>
        <p:spPr>
          <a:xfrm>
            <a:off x="11414654" y="5424308"/>
            <a:ext cx="245534" cy="21544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</a:t>
            </a:r>
            <a:endParaRPr lang="it-IT" sz="900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AF230945-2757-44FE-9CD0-D33ACA7574F4}"/>
              </a:ext>
            </a:extLst>
          </p:cNvPr>
          <p:cNvSpPr/>
          <p:nvPr/>
        </p:nvSpPr>
        <p:spPr>
          <a:xfrm>
            <a:off x="11414654" y="5652670"/>
            <a:ext cx="245534" cy="215444"/>
          </a:xfrm>
          <a:prstGeom prst="roundRect">
            <a:avLst/>
          </a:prstGeom>
          <a:solidFill>
            <a:srgbClr val="DE4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</a:t>
            </a:r>
            <a:endParaRPr lang="it-IT" sz="900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0E061BA1-E9FD-4FC4-A810-3C34B4AD4371}"/>
              </a:ext>
            </a:extLst>
          </p:cNvPr>
          <p:cNvSpPr/>
          <p:nvPr/>
        </p:nvSpPr>
        <p:spPr>
          <a:xfrm>
            <a:off x="11414654" y="5881032"/>
            <a:ext cx="245534" cy="2154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</a:t>
            </a:r>
            <a:endParaRPr lang="it-IT" sz="900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260E1CDD-F11A-4674-9119-E1D621319E81}"/>
              </a:ext>
            </a:extLst>
          </p:cNvPr>
          <p:cNvSpPr/>
          <p:nvPr/>
        </p:nvSpPr>
        <p:spPr>
          <a:xfrm>
            <a:off x="11414654" y="6109394"/>
            <a:ext cx="245534" cy="2154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</a:t>
            </a:r>
            <a:endParaRPr lang="it-IT" sz="900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8100B0C9-7CE3-4024-B441-19B1CDB53A4B}"/>
              </a:ext>
            </a:extLst>
          </p:cNvPr>
          <p:cNvSpPr/>
          <p:nvPr/>
        </p:nvSpPr>
        <p:spPr>
          <a:xfrm>
            <a:off x="10890726" y="3552346"/>
            <a:ext cx="245534" cy="215444"/>
          </a:xfrm>
          <a:prstGeom prst="roundRect">
            <a:avLst/>
          </a:prstGeom>
          <a:solidFill>
            <a:srgbClr val="DE4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</a:t>
            </a:r>
            <a:endParaRPr lang="it-IT" sz="900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DCE7265-1EFB-4617-939E-F11765CA9217}"/>
              </a:ext>
            </a:extLst>
          </p:cNvPr>
          <p:cNvSpPr/>
          <p:nvPr/>
        </p:nvSpPr>
        <p:spPr>
          <a:xfrm>
            <a:off x="10920478" y="4238055"/>
            <a:ext cx="245534" cy="2154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</a:t>
            </a:r>
            <a:endParaRPr lang="it-IT" sz="900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B2B915EE-5964-42E7-A548-D5AB0695ED0A}"/>
              </a:ext>
            </a:extLst>
          </p:cNvPr>
          <p:cNvSpPr/>
          <p:nvPr/>
        </p:nvSpPr>
        <p:spPr>
          <a:xfrm>
            <a:off x="10681671" y="4238055"/>
            <a:ext cx="245534" cy="21544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</a:t>
            </a:r>
            <a:endParaRPr lang="it-IT" sz="900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2B4D788C-5C48-4108-8F8F-DE3AA358AF89}"/>
              </a:ext>
            </a:extLst>
          </p:cNvPr>
          <p:cNvSpPr/>
          <p:nvPr/>
        </p:nvSpPr>
        <p:spPr>
          <a:xfrm>
            <a:off x="10653943" y="3548741"/>
            <a:ext cx="245534" cy="215444"/>
          </a:xfrm>
          <a:prstGeom prst="roundRect">
            <a:avLst/>
          </a:prstGeom>
          <a:solidFill>
            <a:srgbClr val="EA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</a:t>
            </a:r>
            <a:endParaRPr lang="it-IT" sz="900"/>
          </a:p>
        </p:txBody>
      </p:sp>
      <p:sp>
        <p:nvSpPr>
          <p:cNvPr id="71" name="Rettangolo con angoli arrotondati 70">
            <a:extLst>
              <a:ext uri="{FF2B5EF4-FFF2-40B4-BE49-F238E27FC236}">
                <a16:creationId xmlns:a16="http://schemas.microsoft.com/office/drawing/2014/main" id="{CAA4D51E-712F-4517-84E0-7A54DAA5CB1E}"/>
              </a:ext>
            </a:extLst>
          </p:cNvPr>
          <p:cNvSpPr/>
          <p:nvPr/>
        </p:nvSpPr>
        <p:spPr>
          <a:xfrm>
            <a:off x="10417160" y="3548512"/>
            <a:ext cx="245534" cy="2154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</a:t>
            </a:r>
            <a:endParaRPr lang="it-IT" sz="900"/>
          </a:p>
        </p:txBody>
      </p:sp>
      <p:sp>
        <p:nvSpPr>
          <p:cNvPr id="72" name="Rettangolo con angoli arrotondati 71">
            <a:extLst>
              <a:ext uri="{FF2B5EF4-FFF2-40B4-BE49-F238E27FC236}">
                <a16:creationId xmlns:a16="http://schemas.microsoft.com/office/drawing/2014/main" id="{BC0C8CC9-CFDD-46CA-B315-EAE3F35311E6}"/>
              </a:ext>
            </a:extLst>
          </p:cNvPr>
          <p:cNvSpPr/>
          <p:nvPr/>
        </p:nvSpPr>
        <p:spPr>
          <a:xfrm>
            <a:off x="3850624" y="5576070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ttangolo con angoli arrotondati 72">
            <a:extLst>
              <a:ext uri="{FF2B5EF4-FFF2-40B4-BE49-F238E27FC236}">
                <a16:creationId xmlns:a16="http://schemas.microsoft.com/office/drawing/2014/main" id="{CCE46741-E322-4FAE-8C0F-F2AE6D5A0352}"/>
              </a:ext>
            </a:extLst>
          </p:cNvPr>
          <p:cNvSpPr/>
          <p:nvPr/>
        </p:nvSpPr>
        <p:spPr>
          <a:xfrm>
            <a:off x="3850623" y="490867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10DD7982-4EDE-4071-87A3-6F4F7D52BD5B}"/>
              </a:ext>
            </a:extLst>
          </p:cNvPr>
          <p:cNvSpPr/>
          <p:nvPr/>
        </p:nvSpPr>
        <p:spPr>
          <a:xfrm>
            <a:off x="3850622" y="351549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8C30C0FD-14FE-459D-A239-3DE7957F1B3D}"/>
              </a:ext>
            </a:extLst>
          </p:cNvPr>
          <p:cNvSpPr/>
          <p:nvPr/>
        </p:nvSpPr>
        <p:spPr>
          <a:xfrm>
            <a:off x="2173258" y="352544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ttangolo con angoli arrotondati 75">
            <a:extLst>
              <a:ext uri="{FF2B5EF4-FFF2-40B4-BE49-F238E27FC236}">
                <a16:creationId xmlns:a16="http://schemas.microsoft.com/office/drawing/2014/main" id="{1ECF0C1B-C223-4112-849F-F306D5D3EC39}"/>
              </a:ext>
            </a:extLst>
          </p:cNvPr>
          <p:cNvSpPr/>
          <p:nvPr/>
        </p:nvSpPr>
        <p:spPr>
          <a:xfrm>
            <a:off x="3850622" y="422393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FEFB50A4-3E46-4DC4-A980-8541EE2C8305}"/>
              </a:ext>
            </a:extLst>
          </p:cNvPr>
          <p:cNvSpPr/>
          <p:nvPr/>
        </p:nvSpPr>
        <p:spPr>
          <a:xfrm>
            <a:off x="5527986" y="351549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0A6C39E8-C2F3-40BE-97E6-D4E2FE7DD416}"/>
              </a:ext>
            </a:extLst>
          </p:cNvPr>
          <p:cNvSpPr/>
          <p:nvPr/>
        </p:nvSpPr>
        <p:spPr>
          <a:xfrm>
            <a:off x="5527986" y="422393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1" name="Titolo 1">
            <a:extLst>
              <a:ext uri="{FF2B5EF4-FFF2-40B4-BE49-F238E27FC236}">
                <a16:creationId xmlns:a16="http://schemas.microsoft.com/office/drawing/2014/main" id="{DE43C705-3C15-4708-97F5-D9E2D18921FD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/>
              <a:t>WORK PLAN</a:t>
            </a:r>
            <a:endParaRPr lang="it-IT" sz="4000" b="1"/>
          </a:p>
        </p:txBody>
      </p: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34AE96B5-37AF-4F36-99D5-D7248137F54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9064E28-3F5F-48EE-930A-CAB68FC1F0A1}"/>
              </a:ext>
            </a:extLst>
          </p:cNvPr>
          <p:cNvSpPr/>
          <p:nvPr/>
        </p:nvSpPr>
        <p:spPr>
          <a:xfrm>
            <a:off x="7246410" y="3534249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E1F2548A-B44B-4663-93C3-ABDFADBDCBCB}"/>
              </a:ext>
            </a:extLst>
          </p:cNvPr>
          <p:cNvSpPr/>
          <p:nvPr/>
        </p:nvSpPr>
        <p:spPr>
          <a:xfrm>
            <a:off x="7246879" y="4247493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BD42E83-D435-44AE-A007-EFE46EC7540C}"/>
              </a:ext>
            </a:extLst>
          </p:cNvPr>
          <p:cNvSpPr/>
          <p:nvPr/>
        </p:nvSpPr>
        <p:spPr>
          <a:xfrm>
            <a:off x="5546645" y="494096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0274B062-9D40-4020-BF76-0933DDC8A706}"/>
              </a:ext>
            </a:extLst>
          </p:cNvPr>
          <p:cNvSpPr/>
          <p:nvPr/>
        </p:nvSpPr>
        <p:spPr>
          <a:xfrm>
            <a:off x="7242667" y="5016399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CE7F542-D07C-4F06-897F-A381DBD67564}"/>
              </a:ext>
            </a:extLst>
          </p:cNvPr>
          <p:cNvSpPr/>
          <p:nvPr/>
        </p:nvSpPr>
        <p:spPr>
          <a:xfrm>
            <a:off x="7246410" y="5683792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BAE60429-DA47-4A6C-8D3E-B982620ED3FB}"/>
              </a:ext>
            </a:extLst>
          </p:cNvPr>
          <p:cNvSpPr/>
          <p:nvPr/>
        </p:nvSpPr>
        <p:spPr>
          <a:xfrm>
            <a:off x="8897162" y="3515495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956E72DC-FA78-40D7-A072-08BA2C8A1659}"/>
              </a:ext>
            </a:extLst>
          </p:cNvPr>
          <p:cNvSpPr/>
          <p:nvPr/>
        </p:nvSpPr>
        <p:spPr>
          <a:xfrm>
            <a:off x="8897162" y="4247493"/>
            <a:ext cx="549355" cy="215444"/>
          </a:xfrm>
          <a:prstGeom prst="roundRect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b="1" dirty="0">
                <a:solidFill>
                  <a:schemeClr val="accent1">
                    <a:lumMod val="50000"/>
                  </a:schemeClr>
                </a:solidFill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103159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3A4EBA-DF95-48BE-9A1B-5814D4E581EF}"/>
              </a:ext>
            </a:extLst>
          </p:cNvPr>
          <p:cNvSpPr txBox="1"/>
          <p:nvPr/>
        </p:nvSpPr>
        <p:spPr>
          <a:xfrm flipH="1">
            <a:off x="1799604" y="2591554"/>
            <a:ext cx="325604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instaloader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it-IT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flickrapi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ED69874-31CA-4845-87AB-7C5F3196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2398" y="1970047"/>
            <a:ext cx="845027" cy="8450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2F17B6-9988-4055-838D-C186B3AD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2509" y="3250764"/>
            <a:ext cx="845028" cy="8450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4C1835-B0D9-4302-BC8D-0364F7E4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411" y="1972640"/>
            <a:ext cx="822126" cy="822126"/>
          </a:xfrm>
          <a:prstGeom prst="ellipse">
            <a:avLst/>
          </a:prstGeom>
          <a:solidFill>
            <a:srgbClr val="EF4E49"/>
          </a:solidFill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06163FE-AEB5-4056-9C4C-05EEB63B4F10}"/>
              </a:ext>
            </a:extLst>
          </p:cNvPr>
          <p:cNvCxnSpPr>
            <a:cxnSpLocks/>
          </p:cNvCxnSpPr>
          <p:nvPr/>
        </p:nvCxnSpPr>
        <p:spPr>
          <a:xfrm>
            <a:off x="2804844" y="2985237"/>
            <a:ext cx="12858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CF7F04C-8027-40B1-BF0A-23949543AACD}"/>
              </a:ext>
            </a:extLst>
          </p:cNvPr>
          <p:cNvCxnSpPr>
            <a:cxnSpLocks/>
          </p:cNvCxnSpPr>
          <p:nvPr/>
        </p:nvCxnSpPr>
        <p:spPr>
          <a:xfrm flipV="1">
            <a:off x="5396827" y="2229492"/>
            <a:ext cx="1086201" cy="501943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63A9AC-C813-4E06-A443-57F893962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0402" y="2402559"/>
            <a:ext cx="1194085" cy="119408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A37A5EEA-B75C-4B2F-B055-687B9E0CBA28}"/>
              </a:ext>
            </a:extLst>
          </p:cNvPr>
          <p:cNvSpPr/>
          <p:nvPr/>
        </p:nvSpPr>
        <p:spPr>
          <a:xfrm rot="1285209" flipH="1">
            <a:off x="5196929" y="3281046"/>
            <a:ext cx="1557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pymongo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0A3B484-629F-4E10-AA4B-6A3E46E5C6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t="17765" r="20076" b="18516"/>
          <a:stretch/>
        </p:blipFill>
        <p:spPr>
          <a:xfrm>
            <a:off x="6595125" y="3250771"/>
            <a:ext cx="858097" cy="845020"/>
          </a:xfrm>
          <a:prstGeom prst="ellipse">
            <a:avLst/>
          </a:prstGeom>
          <a:ln w="3175">
            <a:solidFill>
              <a:srgbClr val="4FAA41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FDB01D-8A4F-43AB-B14A-D104710B5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71" y="2581392"/>
            <a:ext cx="1663191" cy="73514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4A96C8D-225E-45FE-AAE3-A13E1C3EA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10" y="4581010"/>
            <a:ext cx="1304838" cy="388393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0749A14-62AD-4925-9B31-5C00A83DDF2F}"/>
              </a:ext>
            </a:extLst>
          </p:cNvPr>
          <p:cNvCxnSpPr>
            <a:cxnSpLocks/>
          </p:cNvCxnSpPr>
          <p:nvPr/>
        </p:nvCxnSpPr>
        <p:spPr>
          <a:xfrm>
            <a:off x="7701577" y="2486346"/>
            <a:ext cx="857590" cy="51560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20ED390-89A0-4E85-85CD-B0100E62A46E}"/>
              </a:ext>
            </a:extLst>
          </p:cNvPr>
          <p:cNvCxnSpPr>
            <a:cxnSpLocks/>
          </p:cNvCxnSpPr>
          <p:nvPr/>
        </p:nvCxnSpPr>
        <p:spPr>
          <a:xfrm flipH="1">
            <a:off x="7671430" y="3372853"/>
            <a:ext cx="980206" cy="423343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564A319-30D5-4E1B-91B9-334F575FFB66}"/>
              </a:ext>
            </a:extLst>
          </p:cNvPr>
          <p:cNvCxnSpPr>
            <a:cxnSpLocks/>
          </p:cNvCxnSpPr>
          <p:nvPr/>
        </p:nvCxnSpPr>
        <p:spPr>
          <a:xfrm flipH="1" flipV="1">
            <a:off x="5330675" y="3418479"/>
            <a:ext cx="1022176" cy="42056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7FB7EEB-6EE4-4516-ADB4-F004E2651250}"/>
              </a:ext>
            </a:extLst>
          </p:cNvPr>
          <p:cNvCxnSpPr>
            <a:cxnSpLocks/>
          </p:cNvCxnSpPr>
          <p:nvPr/>
        </p:nvCxnSpPr>
        <p:spPr>
          <a:xfrm flipH="1">
            <a:off x="4007493" y="3656916"/>
            <a:ext cx="612016" cy="6824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D1DE5064-F5FD-421F-B01F-D49016693F85}"/>
              </a:ext>
            </a:extLst>
          </p:cNvPr>
          <p:cNvSpPr txBox="1"/>
          <p:nvPr/>
        </p:nvSpPr>
        <p:spPr>
          <a:xfrm rot="1913654">
            <a:off x="7662379" y="2401705"/>
            <a:ext cx="119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/>
              </a:rPr>
              <a:t>dropboxAPI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/>
            </a:endParaRP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DB09589B-1F2A-4B27-93D4-BBFB0E12413C}"/>
              </a:ext>
            </a:extLst>
          </p:cNvPr>
          <p:cNvSpPr txBox="1"/>
          <p:nvPr/>
        </p:nvSpPr>
        <p:spPr>
          <a:xfrm rot="20132354">
            <a:off x="5066348" y="2111430"/>
            <a:ext cx="153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/>
              </a:rPr>
              <a:t>dropboxAPI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/>
            </a:endParaRP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05DBFFDB-5FD6-468F-9520-6F7B0C8AB90D}"/>
              </a:ext>
            </a:extLst>
          </p:cNvPr>
          <p:cNvSpPr/>
          <p:nvPr/>
        </p:nvSpPr>
        <p:spPr>
          <a:xfrm rot="20097137" flipH="1">
            <a:off x="7348927" y="3164791"/>
            <a:ext cx="1557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pymongo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149B67D5-F770-4C68-AFA7-B752A2818992}"/>
              </a:ext>
            </a:extLst>
          </p:cNvPr>
          <p:cNvSpPr txBox="1"/>
          <p:nvPr/>
        </p:nvSpPr>
        <p:spPr>
          <a:xfrm>
            <a:off x="3617425" y="3828875"/>
            <a:ext cx="612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it-IT" sz="16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csv</a:t>
            </a:r>
            <a:endParaRPr lang="en-GB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932E9779-5557-4581-9724-C43F637F7099}"/>
              </a:ext>
            </a:extLst>
          </p:cNvPr>
          <p:cNvCxnSpPr>
            <a:cxnSpLocks/>
          </p:cNvCxnSpPr>
          <p:nvPr/>
        </p:nvCxnSpPr>
        <p:spPr>
          <a:xfrm>
            <a:off x="4715263" y="4771499"/>
            <a:ext cx="1151281" cy="0"/>
          </a:xfrm>
          <a:prstGeom prst="straightConnector1">
            <a:avLst/>
          </a:prstGeom>
          <a:ln w="57150">
            <a:solidFill>
              <a:srgbClr val="005B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Immagine 98">
            <a:extLst>
              <a:ext uri="{FF2B5EF4-FFF2-40B4-BE49-F238E27FC236}">
                <a16:creationId xmlns:a16="http://schemas.microsoft.com/office/drawing/2014/main" id="{0EA60E5B-62D9-4683-822C-47EDC7501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68" y="4641602"/>
            <a:ext cx="1517789" cy="1517789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6FADA5F-1DE1-4211-98BA-680B93EC2A60}"/>
              </a:ext>
            </a:extLst>
          </p:cNvPr>
          <p:cNvCxnSpPr>
            <a:cxnSpLocks/>
          </p:cNvCxnSpPr>
          <p:nvPr/>
        </p:nvCxnSpPr>
        <p:spPr>
          <a:xfrm>
            <a:off x="5473119" y="3093479"/>
            <a:ext cx="1024755" cy="38471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0C41BF4-A683-42CC-984B-59918C77CEB7}"/>
              </a:ext>
            </a:extLst>
          </p:cNvPr>
          <p:cNvCxnSpPr>
            <a:cxnSpLocks/>
          </p:cNvCxnSpPr>
          <p:nvPr/>
        </p:nvCxnSpPr>
        <p:spPr>
          <a:xfrm>
            <a:off x="5201197" y="3681755"/>
            <a:ext cx="803089" cy="794110"/>
          </a:xfrm>
          <a:prstGeom prst="straightConnector1">
            <a:avLst/>
          </a:prstGeom>
          <a:ln w="57150">
            <a:solidFill>
              <a:srgbClr val="0058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605E5DEE-C385-4305-9E25-D93ED906C9F8}"/>
              </a:ext>
            </a:extLst>
          </p:cNvPr>
          <p:cNvSpPr/>
          <p:nvPr/>
        </p:nvSpPr>
        <p:spPr>
          <a:xfrm>
            <a:off x="6045364" y="4394831"/>
            <a:ext cx="2129629" cy="2067421"/>
          </a:xfrm>
          <a:prstGeom prst="ellipse">
            <a:avLst/>
          </a:prstGeom>
          <a:noFill/>
          <a:ln>
            <a:solidFill>
              <a:srgbClr val="0D6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8B2002-5A72-498A-8568-CF2953D36962}"/>
              </a:ext>
            </a:extLst>
          </p:cNvPr>
          <p:cNvSpPr txBox="1"/>
          <p:nvPr/>
        </p:nvSpPr>
        <p:spPr>
          <a:xfrm>
            <a:off x="8420720" y="5382744"/>
            <a:ext cx="375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the clusters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6E6C2893-E433-4456-A735-B55C954B135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848" y="2258029"/>
            <a:ext cx="591535" cy="4836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90DA183-434A-408A-A771-D3B2B5BC1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185" y="3315554"/>
            <a:ext cx="1273003" cy="17539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19E58A-60C7-40B1-9B61-C75B9943B057}"/>
              </a:ext>
            </a:extLst>
          </p:cNvPr>
          <p:cNvSpPr txBox="1"/>
          <p:nvPr/>
        </p:nvSpPr>
        <p:spPr>
          <a:xfrm>
            <a:off x="8420720" y="6005664"/>
            <a:ext cx="334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ImagNet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labels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D123FF6-D7F6-4978-86B3-E4FB314431B8}"/>
              </a:ext>
            </a:extLst>
          </p:cNvPr>
          <p:cNvSpPr txBox="1"/>
          <p:nvPr/>
        </p:nvSpPr>
        <p:spPr>
          <a:xfrm>
            <a:off x="8470563" y="4922188"/>
            <a:ext cx="100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3F053471-135D-40A4-AAF5-B24A80BCAEC3}"/>
              </a:ext>
            </a:extLst>
          </p:cNvPr>
          <p:cNvSpPr/>
          <p:nvPr/>
        </p:nvSpPr>
        <p:spPr>
          <a:xfrm>
            <a:off x="8238373" y="4771499"/>
            <a:ext cx="3726885" cy="1854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6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18" grpId="0"/>
      <p:bldP spid="20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0B1B1910-824B-4859-8BF2-358748419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96252"/>
              </p:ext>
            </p:extLst>
          </p:nvPr>
        </p:nvGraphicFramePr>
        <p:xfrm>
          <a:off x="1002042" y="2561522"/>
          <a:ext cx="3342936" cy="2988202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114312">
                  <a:extLst>
                    <a:ext uri="{9D8B030D-6E8A-4147-A177-3AD203B41FA5}">
                      <a16:colId xmlns:a16="http://schemas.microsoft.com/office/drawing/2014/main" val="4214052916"/>
                    </a:ext>
                  </a:extLst>
                </a:gridCol>
                <a:gridCol w="1114312">
                  <a:extLst>
                    <a:ext uri="{9D8B030D-6E8A-4147-A177-3AD203B41FA5}">
                      <a16:colId xmlns:a16="http://schemas.microsoft.com/office/drawing/2014/main" val="2609071632"/>
                    </a:ext>
                  </a:extLst>
                </a:gridCol>
                <a:gridCol w="1114312">
                  <a:extLst>
                    <a:ext uri="{9D8B030D-6E8A-4147-A177-3AD203B41FA5}">
                      <a16:colId xmlns:a16="http://schemas.microsoft.com/office/drawing/2014/main" val="1010980311"/>
                    </a:ext>
                  </a:extLst>
                </a:gridCol>
              </a:tblGrid>
              <a:tr h="63354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00082"/>
                  </a:ext>
                </a:extLst>
              </a:tr>
              <a:tr h="633545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2017</a:t>
                      </a:r>
                      <a:endParaRPr lang="it-IT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961946"/>
                  </a:ext>
                </a:extLst>
              </a:tr>
              <a:tr h="57370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2018</a:t>
                      </a:r>
                      <a:endParaRPr lang="en-GB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9696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85061"/>
                  </a:ext>
                </a:extLst>
              </a:tr>
              <a:tr h="573704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2019</a:t>
                      </a:r>
                      <a:endParaRPr lang="en-GB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24294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576842"/>
                  </a:ext>
                </a:extLst>
              </a:tr>
              <a:tr h="573704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>
                          <a:latin typeface="+mj-lt"/>
                        </a:rPr>
                        <a:t>TOTAL</a:t>
                      </a:r>
                      <a:endParaRPr lang="en-GB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28661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41111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362375"/>
                  </a:ext>
                </a:extLst>
              </a:tr>
            </a:tbl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4262B215-0EB5-4F7A-B3A4-562B1DD62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1126" y="2653303"/>
            <a:ext cx="698482" cy="392894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16A7DF-E4A8-4A0B-9735-84AAF60C6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67" y="2612205"/>
            <a:ext cx="1039061" cy="5850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14788B1-6E27-462F-86C6-5ECDD356B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76" y="2477913"/>
            <a:ext cx="6788097" cy="33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E76019-476E-4999-A338-5ACCD7F3CBC4}"/>
              </a:ext>
            </a:extLst>
          </p:cNvPr>
          <p:cNvSpPr txBox="1"/>
          <p:nvPr/>
        </p:nvSpPr>
        <p:spPr>
          <a:xfrm>
            <a:off x="1746607" y="2095928"/>
            <a:ext cx="90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Tkinter</a:t>
            </a:r>
            <a:r>
              <a:rPr lang="en-GB" dirty="0"/>
              <a:t>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C7872-8758-4BB2-AE45-3E12BCA30204}"/>
              </a:ext>
            </a:extLst>
          </p:cNvPr>
          <p:cNvSpPr txBox="1"/>
          <p:nvPr/>
        </p:nvSpPr>
        <p:spPr>
          <a:xfrm>
            <a:off x="2589087" y="2481457"/>
            <a:ext cx="7325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GUI to select dates for filtering Flickr Data coming from MongoDB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8E8566-16C4-4045-815A-5F5F6801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70" y="2284426"/>
            <a:ext cx="1126544" cy="9211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4C9798-391C-452B-9068-EBA554A39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t="17765" r="20076" b="18516"/>
          <a:stretch/>
        </p:blipFill>
        <p:spPr>
          <a:xfrm>
            <a:off x="10663382" y="3653397"/>
            <a:ext cx="992320" cy="977198"/>
          </a:xfrm>
          <a:prstGeom prst="ellipse">
            <a:avLst/>
          </a:prstGeom>
          <a:ln w="3175">
            <a:solidFill>
              <a:srgbClr val="4FAA41"/>
            </a:solidFill>
          </a:ln>
        </p:spPr>
      </p:pic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862FB30-7946-4FBC-9432-EE4E075AF3FE}"/>
              </a:ext>
            </a:extLst>
          </p:cNvPr>
          <p:cNvCxnSpPr>
            <a:cxnSpLocks/>
          </p:cNvCxnSpPr>
          <p:nvPr/>
        </p:nvCxnSpPr>
        <p:spPr>
          <a:xfrm>
            <a:off x="11180090" y="4818580"/>
            <a:ext cx="0" cy="647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C0070365-F727-46C4-8BA4-BE1E77909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2" y="5783094"/>
            <a:ext cx="1059432" cy="315346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5039A99E-9F2D-4E2B-AA69-FDFAAFB177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4516" y="356393"/>
            <a:ext cx="775534" cy="77553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B75350-6794-4623-A024-770CF99DE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07" y="3156585"/>
            <a:ext cx="8167954" cy="32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E70F622-A07D-4721-80FE-83E7E65D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2" y="443864"/>
            <a:ext cx="1059432" cy="315346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CC182207-3A74-4024-B3F9-F04D0EE2B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" y="1907977"/>
            <a:ext cx="3875956" cy="249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pic>
        <p:nvPicPr>
          <p:cNvPr id="15" name="Immagine 1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5846097-547D-4BB2-AEAF-C9D3E8BD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39" y="3124339"/>
            <a:ext cx="3875956" cy="24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pic>
        <p:nvPicPr>
          <p:cNvPr id="16" name="Immagine 15" descr="Immagine che contiene mappa&#10;&#10;Descrizione generata automaticamente">
            <a:extLst>
              <a:ext uri="{FF2B5EF4-FFF2-40B4-BE49-F238E27FC236}">
                <a16:creationId xmlns:a16="http://schemas.microsoft.com/office/drawing/2014/main" id="{11683730-02AE-4428-862E-DD44D440D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43" y="4060633"/>
            <a:ext cx="3875956" cy="24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AFBC90-EBDB-4CB2-A3F5-2E585396648C}"/>
              </a:ext>
            </a:extLst>
          </p:cNvPr>
          <p:cNvSpPr txBox="1"/>
          <p:nvPr/>
        </p:nvSpPr>
        <p:spPr>
          <a:xfrm>
            <a:off x="4243226" y="2716976"/>
            <a:ext cx="2578814" cy="369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B581D7-C29D-4446-AB8D-E5E3CCD9913E}"/>
              </a:ext>
            </a:extLst>
          </p:cNvPr>
          <p:cNvSpPr txBox="1"/>
          <p:nvPr/>
        </p:nvSpPr>
        <p:spPr>
          <a:xfrm>
            <a:off x="8147406" y="3657062"/>
            <a:ext cx="216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DBSCAN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93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E70F622-A07D-4721-80FE-83E7E65D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2" y="443864"/>
            <a:ext cx="1059432" cy="31534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C182207-3A74-4024-B3F9-F04D0EE2B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935" y="1917751"/>
            <a:ext cx="3875956" cy="24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5846097-547D-4BB2-AEAF-C9D3E8BD7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5439" y="3124339"/>
            <a:ext cx="3875955" cy="24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1683730-02AE-4428-862E-DD44D440D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1943" y="4060633"/>
            <a:ext cx="3875955" cy="248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40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2013FF-0DA5-4FE9-B50D-D1F42DB986C5}"/>
              </a:ext>
            </a:extLst>
          </p:cNvPr>
          <p:cNvSpPr txBox="1"/>
          <p:nvPr/>
        </p:nvSpPr>
        <p:spPr>
          <a:xfrm>
            <a:off x="361950" y="1489656"/>
            <a:ext cx="114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49B106-DB26-464A-87ED-99B6CBB08627}"/>
              </a:ext>
            </a:extLst>
          </p:cNvPr>
          <p:cNvSpPr txBox="1"/>
          <p:nvPr/>
        </p:nvSpPr>
        <p:spPr>
          <a:xfrm>
            <a:off x="4263774" y="2776455"/>
            <a:ext cx="1212351" cy="38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77CCB0-162F-4C36-ADE7-52B0BFD5E422}"/>
              </a:ext>
            </a:extLst>
          </p:cNvPr>
          <p:cNvSpPr txBox="1"/>
          <p:nvPr/>
        </p:nvSpPr>
        <p:spPr>
          <a:xfrm>
            <a:off x="8142269" y="3691300"/>
            <a:ext cx="148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33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Critical Design Review (CDR)</a:t>
            </a:r>
            <a:endParaRPr lang="it-IT" sz="235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B0F85B-D2F7-41B9-9EBA-5C78EE8C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2102" y="1967632"/>
            <a:ext cx="6935369" cy="443773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752DC5-DAC2-454B-8F83-460F9056E70E}"/>
              </a:ext>
            </a:extLst>
          </p:cNvPr>
          <p:cNvSpPr txBox="1"/>
          <p:nvPr/>
        </p:nvSpPr>
        <p:spPr>
          <a:xfrm>
            <a:off x="7611240" y="6044803"/>
            <a:ext cx="177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center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E70F622-A07D-4721-80FE-83E7E65D6F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2" y="443864"/>
            <a:ext cx="1059432" cy="3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4991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2189</TotalTime>
  <Words>340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Cascadia Code</vt:lpstr>
      <vt:lpstr>Corbel</vt:lpstr>
      <vt:lpstr>Base</vt:lpstr>
      <vt:lpstr>GROUP C</vt:lpstr>
      <vt:lpstr>Effect of urbanistic action  on social perspective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</dc:title>
  <dc:creator>Arianna Ravera</dc:creator>
  <cp:lastModifiedBy>Arianna Ravera</cp:lastModifiedBy>
  <cp:revision>55</cp:revision>
  <cp:lastPrinted>2020-12-17T14:37:44Z</cp:lastPrinted>
  <dcterms:created xsi:type="dcterms:W3CDTF">2020-10-27T15:06:33Z</dcterms:created>
  <dcterms:modified xsi:type="dcterms:W3CDTF">2021-01-07T19:47:58Z</dcterms:modified>
</cp:coreProperties>
</file>